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9" r:id="rId2"/>
    <p:sldId id="291" r:id="rId3"/>
    <p:sldId id="289" r:id="rId4"/>
    <p:sldId id="260" r:id="rId5"/>
    <p:sldId id="285" r:id="rId6"/>
    <p:sldId id="284" r:id="rId7"/>
    <p:sldId id="286" r:id="rId8"/>
    <p:sldId id="288" r:id="rId9"/>
    <p:sldId id="272" r:id="rId10"/>
    <p:sldId id="281" r:id="rId11"/>
    <p:sldId id="266" r:id="rId12"/>
    <p:sldId id="264" r:id="rId13"/>
    <p:sldId id="292" r:id="rId14"/>
    <p:sldId id="290" r:id="rId15"/>
    <p:sldId id="283" r:id="rId16"/>
    <p:sldId id="273" r:id="rId17"/>
    <p:sldId id="274" r:id="rId18"/>
    <p:sldId id="278" r:id="rId19"/>
    <p:sldId id="277" r:id="rId20"/>
    <p:sldId id="275" r:id="rId21"/>
    <p:sldId id="279" r:id="rId22"/>
    <p:sldId id="269" r:id="rId23"/>
    <p:sldId id="257" r:id="rId24"/>
    <p:sldId id="280" r:id="rId25"/>
    <p:sldId id="258" r:id="rId26"/>
    <p:sldId id="270" r:id="rId27"/>
    <p:sldId id="271" r:id="rId28"/>
    <p:sldId id="261" r:id="rId29"/>
    <p:sldId id="262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92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182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61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49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792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663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544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2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080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350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51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301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ABB2-B124-4E85-AEEE-BE0704BEACB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E3E5-21C2-45CF-A59D-0B45A04EF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66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oronavirus/2019-ncov/hcp/ambulatory-care-settings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2288785" TargetMode="External"/><Relationship Id="rId4" Type="http://schemas.openxmlformats.org/officeDocument/2006/relationships/hyperlink" Target="https://www.aorn.org/guidelines/aorn-support/roadmap-for-resuming-elective-surgery-after-covid-19" TargetMode="External"/><Relationship Id="rId5" Type="http://schemas.openxmlformats.org/officeDocument/2006/relationships/hyperlink" Target="https://onlinelibrary.wiley.com/doi/abs/10.1002/hed.26184" TargetMode="External"/><Relationship Id="rId6" Type="http://schemas.openxmlformats.org/officeDocument/2006/relationships/hyperlink" Target="https://bjssjournals.onlinelibrary.wiley.com/doi/full/10.1002/bjs.11646" TargetMode="External"/><Relationship Id="rId7" Type="http://schemas.openxmlformats.org/officeDocument/2006/relationships/hyperlink" Target="https://www.ncbi.nlm.nih.gov/pmc/articles/PMC7090746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ubmed/3227056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Suggested approach to</a:t>
            </a:r>
            <a:br>
              <a:rPr lang="en-US" dirty="0" smtClean="0"/>
            </a:br>
            <a:r>
              <a:rPr lang="en-US" dirty="0" smtClean="0"/>
              <a:t>Ambulatory Plastic Surgery </a:t>
            </a:r>
            <a:br>
              <a:rPr lang="en-US" dirty="0" smtClean="0"/>
            </a:br>
            <a:r>
              <a:rPr lang="en-US" dirty="0" smtClean="0"/>
              <a:t>in the era of 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Thomas Fiala, MD, MBA</a:t>
            </a:r>
          </a:p>
          <a:p>
            <a:r>
              <a:rPr lang="en-US" sz="2000" dirty="0" smtClean="0"/>
              <a:t>April 16, 2020</a:t>
            </a:r>
          </a:p>
          <a:p>
            <a:r>
              <a:rPr lang="en-US" sz="2000" dirty="0" smtClean="0"/>
              <a:t>Subject to change, as new data emerges.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85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Testing types - review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 smtClean="0"/>
              <a:t>RT-PCR – </a:t>
            </a:r>
            <a:r>
              <a:rPr lang="en-US" sz="2000" b="1" i="1" dirty="0" smtClean="0"/>
              <a:t>Gold standard for diagnosis</a:t>
            </a:r>
            <a:r>
              <a:rPr lang="en-US" sz="2000" i="1" dirty="0" smtClean="0"/>
              <a:t>.  </a:t>
            </a:r>
          </a:p>
          <a:p>
            <a:r>
              <a:rPr lang="en-US" sz="2000" dirty="0" smtClean="0"/>
              <a:t>Uses </a:t>
            </a:r>
            <a:r>
              <a:rPr lang="en-US" sz="2000" dirty="0" err="1" smtClean="0"/>
              <a:t>oro</a:t>
            </a:r>
            <a:r>
              <a:rPr lang="en-US" sz="2000" dirty="0" smtClean="0"/>
              <a:t>-pharyngeal and/or </a:t>
            </a:r>
            <a:r>
              <a:rPr lang="en-US" sz="2000" dirty="0" err="1" smtClean="0"/>
              <a:t>naso</a:t>
            </a:r>
            <a:r>
              <a:rPr lang="en-US" sz="2000" dirty="0" smtClean="0"/>
              <a:t>-pharyngeal swab to test for viral RNA.  Saliva tests now show promise.  Tends to be more accurate early in disease.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Virus shedding present.</a:t>
            </a:r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Use for pre-op screening.</a:t>
            </a:r>
            <a:endParaRPr lang="en-US" sz="2000" dirty="0" smtClean="0">
              <a:solidFill>
                <a:srgbClr val="FF6600"/>
              </a:solidFill>
            </a:endParaRP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Serology – blood test for antibodies.  Use in diagnosis </a:t>
            </a:r>
            <a:r>
              <a:rPr lang="en-US" sz="2000" i="1" dirty="0" smtClean="0"/>
              <a:t>not recommended.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IgM</a:t>
            </a:r>
            <a:r>
              <a:rPr lang="en-US" sz="2000" dirty="0" smtClean="0"/>
              <a:t> – first to rise- about 1-2 weeks (3-42 </a:t>
            </a:r>
            <a:r>
              <a:rPr lang="en-US" sz="2000" dirty="0" err="1" smtClean="0"/>
              <a:t>d</a:t>
            </a:r>
            <a:r>
              <a:rPr lang="en-US" sz="2000" dirty="0" smtClean="0"/>
              <a:t>). </a:t>
            </a:r>
            <a:r>
              <a:rPr lang="en-US" sz="2000" dirty="0" smtClean="0"/>
              <a:t>Infected.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IgG</a:t>
            </a:r>
            <a:r>
              <a:rPr lang="en-US" sz="2000" dirty="0" smtClean="0"/>
              <a:t> – rises later. – about 4 weeks (5-47d).  Has experienced infection. 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Not everyone makes adequate levels of </a:t>
            </a:r>
            <a:r>
              <a:rPr lang="en-US" sz="2000" dirty="0" err="1" smtClean="0"/>
              <a:t>IgG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	Some levels are too low for current tests to detect.</a:t>
            </a:r>
          </a:p>
          <a:p>
            <a:pPr lvl="1">
              <a:buNone/>
            </a:pPr>
            <a:r>
              <a:rPr lang="en-US" sz="2000" dirty="0" smtClean="0"/>
              <a:t>	Lots of bad tests on market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	Evolving role – too early to tell.</a:t>
            </a:r>
            <a:endParaRPr lang="en-US" sz="2000" dirty="0" smtClean="0"/>
          </a:p>
          <a:p>
            <a:pPr lvl="1"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WHO says “can’t assume immunity”, even with </a:t>
            </a:r>
            <a:r>
              <a:rPr lang="en-US" sz="2400" b="1" dirty="0" err="1" smtClean="0">
                <a:solidFill>
                  <a:srgbClr val="008000"/>
                </a:solidFill>
              </a:rPr>
              <a:t>IgG</a:t>
            </a:r>
            <a:r>
              <a:rPr lang="en-US" sz="2400" b="1" dirty="0" smtClean="0">
                <a:solidFill>
                  <a:srgbClr val="008000"/>
                </a:solidFill>
              </a:rPr>
              <a:t> detection.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Some sources of COVID tests, </a:t>
            </a:r>
            <a:br>
              <a:rPr lang="en-US" sz="3200" b="1" dirty="0" smtClean="0"/>
            </a:br>
            <a:r>
              <a:rPr lang="en-US" sz="3200" b="1" dirty="0" smtClean="0"/>
              <a:t>as of 4/2020.  No endorsement implied.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2400" dirty="0" smtClean="0"/>
              <a:t>Easiest:</a:t>
            </a:r>
          </a:p>
          <a:p>
            <a:r>
              <a:rPr lang="en-US" sz="2400" dirty="0" smtClean="0"/>
              <a:t>FDA-approved Home </a:t>
            </a:r>
            <a:r>
              <a:rPr lang="en-US" sz="2400" dirty="0" smtClean="0"/>
              <a:t>test with Mail-in:  	</a:t>
            </a:r>
          </a:p>
          <a:p>
            <a:pPr lvl="2"/>
            <a:r>
              <a:rPr lang="en-US" sz="1600" dirty="0" smtClean="0"/>
              <a:t>Pixel by </a:t>
            </a:r>
            <a:r>
              <a:rPr lang="en-US" sz="1600" dirty="0" err="1" smtClean="0"/>
              <a:t>LabCorp</a:t>
            </a:r>
            <a:r>
              <a:rPr lang="en-US" sz="1600" dirty="0" smtClean="0"/>
              <a:t> ($119</a:t>
            </a:r>
            <a:r>
              <a:rPr lang="en-US" sz="1600" dirty="0" smtClean="0"/>
              <a:t>) – anterior nasal swab</a:t>
            </a:r>
          </a:p>
          <a:p>
            <a:pPr lvl="2"/>
            <a:r>
              <a:rPr lang="en-US" sz="1600" dirty="0" err="1" smtClean="0"/>
              <a:t>MicroGenDX</a:t>
            </a:r>
            <a:r>
              <a:rPr lang="en-US" sz="1600" dirty="0" smtClean="0"/>
              <a:t> ($99</a:t>
            </a:r>
            <a:r>
              <a:rPr lang="en-US" sz="1600" dirty="0" smtClean="0"/>
              <a:t>) – saliva test</a:t>
            </a:r>
          </a:p>
          <a:p>
            <a:pPr lvl="2"/>
            <a:r>
              <a:rPr lang="en-US" sz="1600" dirty="0" smtClean="0"/>
              <a:t>Usually a 24-48 hr turn-around after receipt of test.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2400" dirty="0" smtClean="0"/>
              <a:t>Some </a:t>
            </a:r>
            <a:r>
              <a:rPr lang="en-US" sz="2400" dirty="0" smtClean="0"/>
              <a:t>RT-PCR</a:t>
            </a:r>
            <a:r>
              <a:rPr lang="en-US" sz="2400" dirty="0" smtClean="0"/>
              <a:t> machines are FDA approved </a:t>
            </a:r>
            <a:r>
              <a:rPr lang="en-US" sz="2400" dirty="0" smtClean="0"/>
              <a:t>for use</a:t>
            </a:r>
            <a:r>
              <a:rPr lang="en-US" sz="2400" dirty="0" smtClean="0"/>
              <a:t> in your ASC / office, but they still require </a:t>
            </a:r>
            <a:r>
              <a:rPr lang="en-US" sz="2400" dirty="0" smtClean="0"/>
              <a:t>CLIA</a:t>
            </a:r>
            <a:r>
              <a:rPr lang="en-US" sz="2400" dirty="0" smtClean="0"/>
              <a:t> lab certification.</a:t>
            </a:r>
            <a:endParaRPr lang="en-US" sz="2400" dirty="0" smtClean="0"/>
          </a:p>
          <a:p>
            <a:pPr lvl="1"/>
            <a:r>
              <a:rPr lang="en-US" sz="2000" dirty="0" smtClean="0"/>
              <a:t>Cepheid “</a:t>
            </a:r>
            <a:r>
              <a:rPr lang="en-US" sz="2000" dirty="0" err="1" smtClean="0"/>
              <a:t>Xpert</a:t>
            </a:r>
            <a:r>
              <a:rPr lang="en-US" sz="2000" dirty="0" smtClean="0"/>
              <a:t> Xpress”</a:t>
            </a:r>
          </a:p>
          <a:p>
            <a:pPr lvl="1"/>
            <a:r>
              <a:rPr lang="en-US" sz="2000" dirty="0" smtClean="0"/>
              <a:t>Abbott Labs “ID Now”</a:t>
            </a:r>
          </a:p>
          <a:p>
            <a:pPr lvl="1"/>
            <a:r>
              <a:rPr lang="en-US" sz="2000" dirty="0" smtClean="0"/>
              <a:t>Mesa Biotech “</a:t>
            </a:r>
            <a:r>
              <a:rPr lang="en-US" sz="2000" dirty="0" err="1" smtClean="0"/>
              <a:t>Accula</a:t>
            </a:r>
            <a:r>
              <a:rPr lang="en-US" sz="2000" dirty="0" smtClean="0"/>
              <a:t> Sars-2”</a:t>
            </a:r>
            <a:endParaRPr lang="en-US" sz="2000" dirty="0" smtClean="0"/>
          </a:p>
          <a:p>
            <a:pPr lvl="5"/>
            <a:endParaRPr lang="en-US" sz="1200" dirty="0" smtClean="0"/>
          </a:p>
          <a:p>
            <a:endParaRPr lang="en-US" sz="2400" dirty="0" smtClean="0"/>
          </a:p>
          <a:p>
            <a:r>
              <a:rPr lang="en-US" sz="1946" dirty="0" smtClean="0"/>
              <a:t>More at:  https://www.fda.gov/medical-devices/emergency-situations-medical-devices/emergency-use-authorizations#covid19ivd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Consider a Tiered Roll-out for Elective Outpatient Surgery, beginning with the healthiest.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 smtClean="0"/>
              <a:t>Phase I:  Only the asymptomatic, healthy</a:t>
            </a:r>
          </a:p>
          <a:p>
            <a:pPr lvl="1"/>
            <a:r>
              <a:rPr lang="en-US" sz="2400" dirty="0" smtClean="0"/>
              <a:t>ASA I, no COVID co-morbidities, age &lt;60</a:t>
            </a:r>
            <a:endParaRPr lang="en-US" sz="2400" dirty="0" smtClean="0"/>
          </a:p>
          <a:p>
            <a:pPr lvl="1"/>
            <a:r>
              <a:rPr lang="en-US" sz="2400" dirty="0" smtClean="0"/>
              <a:t>Consider initially avoiding:</a:t>
            </a:r>
          </a:p>
          <a:p>
            <a:pPr lvl="2"/>
            <a:r>
              <a:rPr lang="en-US" sz="2000" dirty="0" err="1" smtClean="0"/>
              <a:t>rhinoplasty</a:t>
            </a:r>
            <a:r>
              <a:rPr lang="en-US" sz="2000" dirty="0" smtClean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septoplasty</a:t>
            </a:r>
            <a:r>
              <a:rPr lang="en-US" sz="2000" dirty="0" smtClean="0"/>
              <a:t>? – high viral load</a:t>
            </a:r>
            <a:endParaRPr lang="en-US" sz="2000" dirty="0" smtClean="0"/>
          </a:p>
          <a:p>
            <a:pPr lvl="2"/>
            <a:r>
              <a:rPr lang="en-US" sz="2000" dirty="0" smtClean="0"/>
              <a:t>intra</a:t>
            </a:r>
            <a:r>
              <a:rPr lang="en-US" sz="2000" dirty="0" smtClean="0"/>
              <a:t>-oral, sinus, airway procedures?</a:t>
            </a:r>
            <a:endParaRPr lang="en-US" sz="2000" dirty="0" smtClean="0"/>
          </a:p>
          <a:p>
            <a:pPr lvl="2"/>
            <a:r>
              <a:rPr lang="en-US" sz="2000" dirty="0" smtClean="0"/>
              <a:t>tummy tuck, </a:t>
            </a:r>
            <a:r>
              <a:rPr lang="en-US" sz="2000" dirty="0" smtClean="0"/>
              <a:t>due to change in pulmonary status?</a:t>
            </a:r>
            <a:endParaRPr lang="en-US" sz="2000" dirty="0" smtClean="0"/>
          </a:p>
          <a:p>
            <a:pPr lvl="2"/>
            <a:r>
              <a:rPr lang="en-US" sz="2000" dirty="0" smtClean="0"/>
              <a:t>long </a:t>
            </a:r>
            <a:r>
              <a:rPr lang="en-US" sz="2000" dirty="0" smtClean="0"/>
              <a:t>combination surgery?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u="sng" dirty="0" smtClean="0"/>
              <a:t>Phase II:</a:t>
            </a:r>
          </a:p>
          <a:p>
            <a:pPr lvl="1"/>
            <a:r>
              <a:rPr lang="en-US" sz="2400" dirty="0" smtClean="0"/>
              <a:t> Carefully Selected ASA I and II</a:t>
            </a:r>
          </a:p>
          <a:p>
            <a:pPr lvl="1"/>
            <a:r>
              <a:rPr lang="en-US" sz="2400" dirty="0" smtClean="0"/>
              <a:t> Avoid</a:t>
            </a:r>
            <a:r>
              <a:rPr lang="en-US" sz="2400" dirty="0" smtClean="0"/>
              <a:t> known factors that increase risk of a bad COVID episode.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30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Factors associated with poor COVID outcomes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Increasing Age (esp. age&gt;65)</a:t>
            </a:r>
          </a:p>
          <a:p>
            <a:r>
              <a:rPr lang="en-US" dirty="0" smtClean="0"/>
              <a:t>Male sex</a:t>
            </a:r>
          </a:p>
          <a:p>
            <a:r>
              <a:rPr lang="en-US" dirty="0" smtClean="0"/>
              <a:t>Obesity (BMI&gt;35)</a:t>
            </a:r>
          </a:p>
          <a:p>
            <a:r>
              <a:rPr lang="en-US" dirty="0" smtClean="0"/>
              <a:t>Lung Diseases (e.g. COPD, interstitial lung diseases,  pulmonary fibrosis, pulmonary hypertension)</a:t>
            </a:r>
          </a:p>
          <a:p>
            <a:r>
              <a:rPr lang="en-US" dirty="0" smtClean="0"/>
              <a:t>Obstructive Sleep Apnea</a:t>
            </a:r>
          </a:p>
          <a:p>
            <a:r>
              <a:rPr lang="en-US" dirty="0" smtClean="0"/>
              <a:t>Cardiovascular Disease (Hypertension, Coronary Artery Disease, CHF) </a:t>
            </a:r>
          </a:p>
          <a:p>
            <a:r>
              <a:rPr lang="en-US" dirty="0" smtClean="0"/>
              <a:t>Diabetes Mellitus</a:t>
            </a:r>
          </a:p>
          <a:p>
            <a:r>
              <a:rPr lang="en-US" dirty="0" smtClean="0"/>
              <a:t>Kidney Disease (</a:t>
            </a:r>
            <a:r>
              <a:rPr lang="en-US" dirty="0" err="1" smtClean="0"/>
              <a:t>Glomerulonephritis</a:t>
            </a:r>
            <a:r>
              <a:rPr lang="en-US" dirty="0" smtClean="0"/>
              <a:t> / Renal Impairment, etc.)</a:t>
            </a:r>
          </a:p>
          <a:p>
            <a:r>
              <a:rPr lang="en-US" dirty="0" smtClean="0"/>
              <a:t>Autoimmune Disease</a:t>
            </a:r>
          </a:p>
          <a:p>
            <a:r>
              <a:rPr lang="en-US" dirty="0" smtClean="0"/>
              <a:t>Immunosuppressive medications (steroid use / DMARDS &amp; biologics** / transplant medications)</a:t>
            </a:r>
          </a:p>
          <a:p>
            <a:r>
              <a:rPr lang="en-US" dirty="0" err="1" smtClean="0"/>
              <a:t>Hypercoagulable</a:t>
            </a:r>
            <a:r>
              <a:rPr lang="en-US" dirty="0" smtClean="0"/>
              <a:t> conditions</a:t>
            </a:r>
          </a:p>
          <a:p>
            <a:r>
              <a:rPr lang="en-US" dirty="0" smtClean="0"/>
              <a:t>Length of surgery</a:t>
            </a:r>
          </a:p>
          <a:p>
            <a:r>
              <a:rPr lang="en-US" dirty="0" smtClean="0"/>
              <a:t>Potential need for blood </a:t>
            </a:r>
            <a:r>
              <a:rPr lang="en-US" dirty="0" smtClean="0"/>
              <a:t>transfusion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*</a:t>
            </a:r>
            <a:r>
              <a:rPr lang="en-US" dirty="0" smtClean="0"/>
              <a:t>*DMARD = disease modifying anti-rheumatic drugs, such as </a:t>
            </a:r>
            <a:r>
              <a:rPr lang="en-US" dirty="0" err="1" smtClean="0"/>
              <a:t>azathioprine</a:t>
            </a:r>
            <a:r>
              <a:rPr lang="en-US" dirty="0" smtClean="0"/>
              <a:t>, </a:t>
            </a:r>
            <a:r>
              <a:rPr lang="en-US" dirty="0" err="1" smtClean="0"/>
              <a:t>methotrexate</a:t>
            </a:r>
            <a:r>
              <a:rPr lang="en-US" dirty="0" smtClean="0"/>
              <a:t>, </a:t>
            </a:r>
            <a:r>
              <a:rPr lang="en-US" dirty="0" err="1" smtClean="0"/>
              <a:t>leflunomide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*</a:t>
            </a:r>
            <a:r>
              <a:rPr lang="en-US" dirty="0" smtClean="0"/>
              <a:t>*Biologics = </a:t>
            </a:r>
            <a:r>
              <a:rPr lang="en-US" dirty="0" err="1" smtClean="0"/>
              <a:t>Humira</a:t>
            </a:r>
            <a:r>
              <a:rPr lang="en-US" dirty="0" smtClean="0"/>
              <a:t>, </a:t>
            </a:r>
            <a:r>
              <a:rPr lang="en-US" dirty="0" err="1" smtClean="0"/>
              <a:t>Enbrel</a:t>
            </a:r>
            <a:r>
              <a:rPr lang="en-US" dirty="0" smtClean="0"/>
              <a:t>, </a:t>
            </a:r>
            <a:r>
              <a:rPr lang="en-US" dirty="0" err="1" smtClean="0"/>
              <a:t>Remicade</a:t>
            </a:r>
            <a:r>
              <a:rPr lang="en-US" dirty="0" smtClean="0"/>
              <a:t> and others.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799" y="4190999"/>
            <a:ext cx="3790929" cy="2538149"/>
          </a:xfrm>
          <a:prstGeom prst="rect">
            <a:avLst/>
          </a:prstGeom>
          <a:solidFill>
            <a:srgbClr val="FF6600"/>
          </a:solidFill>
          <a:ln>
            <a:solidFill>
              <a:schemeClr val="accent1">
                <a:shade val="95000"/>
                <a:satMod val="105000"/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152400"/>
            <a:ext cx="518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Symptom Screening &amp; Testing flowchart </a:t>
            </a:r>
            <a:b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patients deemed appropriate for </a:t>
            </a:r>
            <a:b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outpatient aesthetic surgery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24185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2693" y="1266503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12-14 days prior:</a:t>
            </a:r>
          </a:p>
          <a:p>
            <a:r>
              <a:rPr lang="en-US" sz="1200" dirty="0" smtClean="0"/>
              <a:t>Symptom screen + temp check.</a:t>
            </a:r>
          </a:p>
          <a:p>
            <a:r>
              <a:rPr lang="en-US" sz="1200" dirty="0" smtClean="0"/>
              <a:t>Caregiver &amp; family healthy.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632492" y="1589669"/>
            <a:ext cx="1233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2476500" y="190998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2290272"/>
            <a:ext cx="2209800" cy="833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2310007"/>
            <a:ext cx="220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COVID-19 RT-PCR </a:t>
            </a:r>
            <a:r>
              <a:rPr lang="en-US" sz="1200" dirty="0" smtClean="0"/>
              <a:t>test</a:t>
            </a:r>
          </a:p>
          <a:p>
            <a:r>
              <a:rPr lang="en-US" sz="1200" dirty="0" smtClean="0"/>
              <a:t>Target date for test: 3-4 d pre-op.  Change date if OR date changes.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633174"/>
            <a:ext cx="12113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27627" y="3893007"/>
            <a:ext cx="2209800" cy="797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60917" y="38591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Day of surgery:</a:t>
            </a:r>
          </a:p>
          <a:p>
            <a:r>
              <a:rPr lang="en-US" sz="1200" dirty="0" smtClean="0"/>
              <a:t>Symptom screen + temp check.  Caregiver &amp; family healthy.</a:t>
            </a:r>
          </a:p>
          <a:p>
            <a:r>
              <a:rPr lang="en-US" sz="1200" dirty="0" smtClean="0"/>
              <a:t>Bedside rapid test if available.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570717" y="3859100"/>
            <a:ext cx="1295400" cy="41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200373" y="4950381"/>
            <a:ext cx="470182" cy="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56228" y="5218511"/>
            <a:ext cx="1720371" cy="10595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56229" y="5262446"/>
            <a:ext cx="172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Outpatient Surgery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At Office /ASC, </a:t>
            </a:r>
          </a:p>
          <a:p>
            <a:pPr algn="ctr"/>
            <a:r>
              <a:rPr lang="en-US" sz="1200" dirty="0" smtClean="0"/>
              <a:t>not hospital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866117" y="1378407"/>
            <a:ext cx="24384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29200" y="156708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Surgeon notified.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Case rescheduled.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Patient referred to COVID management team.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124309"/>
            <a:ext cx="3714728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Symptoms:</a:t>
            </a:r>
          </a:p>
          <a:p>
            <a:r>
              <a:rPr lang="en-US" sz="1200" dirty="0" smtClean="0"/>
              <a:t>Any of the following new/acute symptoms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Fever (objective or subjective)</a:t>
            </a:r>
          </a:p>
          <a:p>
            <a:pPr marL="171450" indent="-171450">
              <a:buFontTx/>
              <a:buChar char="-"/>
            </a:pPr>
            <a:r>
              <a:rPr lang="en-US" sz="1200" dirty="0" err="1" smtClean="0"/>
              <a:t>Dyspnea</a:t>
            </a:r>
            <a:r>
              <a:rPr lang="en-US" sz="1200" dirty="0" smtClean="0"/>
              <a:t>, cough or other respiratory symptoms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Unexplained muscle aches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GI symptoms (nausea, vomiting, diarrhea)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Loss of taste or smell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Conjunctivitis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Chills / Shaking chills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Age &gt; 70:  confused, dizzy, falls, mental status change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Close proximity to lab-proven COVID patient for &gt; 5 minutes, without PPE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137658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positive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8073" y="413609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positive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738073" y="239808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positive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476499" y="1969680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2525" y="3251200"/>
            <a:ext cx="1981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Neg.</a:t>
            </a:r>
            <a:r>
              <a:rPr lang="en-US" sz="1100" dirty="0" smtClean="0">
                <a:solidFill>
                  <a:srgbClr val="FF0000"/>
                </a:solidFill>
              </a:rPr>
              <a:t> (Pt. must continue social distancing until surgery)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2528" y="4837564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Neg.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076415" y="3497114"/>
            <a:ext cx="718096" cy="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5100" y="6445250"/>
            <a:ext cx="260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Current standard, as of 4/23/20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Legal 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new </a:t>
            </a:r>
            <a:r>
              <a:rPr lang="en-US" sz="2400" dirty="0" smtClean="0"/>
              <a:t>“add-on” document that discusses ASC / office policy for COVID-</a:t>
            </a:r>
            <a:r>
              <a:rPr lang="en-US" sz="2400" dirty="0" smtClean="0"/>
              <a:t>19</a:t>
            </a:r>
          </a:p>
          <a:p>
            <a:r>
              <a:rPr lang="en-US" sz="2400" dirty="0" smtClean="0"/>
              <a:t>Now available from ASAPS and ASPS websites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Protect yourself.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Protect </a:t>
            </a:r>
            <a:r>
              <a:rPr lang="en-US" b="1" dirty="0" smtClean="0"/>
              <a:t>your team.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Plan </a:t>
            </a:r>
            <a:r>
              <a:rPr lang="en-US" b="1" dirty="0" smtClean="0"/>
              <a:t>ahead.</a:t>
            </a:r>
            <a:br>
              <a:rPr lang="en-US" b="1" dirty="0" smtClean="0"/>
            </a:br>
            <a:r>
              <a:rPr lang="en-US" b="1" dirty="0" smtClean="0"/>
              <a:t>Use enhanced </a:t>
            </a:r>
            <a:r>
              <a:rPr lang="en-US" b="1" dirty="0" smtClean="0"/>
              <a:t>PPE </a:t>
            </a:r>
            <a:r>
              <a:rPr lang="en-US" b="1" dirty="0" smtClean="0"/>
              <a:t>liberally</a:t>
            </a:r>
            <a:r>
              <a:rPr lang="en-US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N95 “respirators” vs. surgical mask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Surgical face masks: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Stops splashes, sprays &amp; large particles.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They do not seal tightly against face. 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Not a good protector against small particulates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Do not use a “laser” mask as PPE for COVID.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N95 respirator:</a:t>
            </a:r>
          </a:p>
          <a:p>
            <a:r>
              <a:rPr lang="en-US" sz="2400" dirty="0" smtClean="0"/>
              <a:t>Tightly fits user’s face – no gaps at side or top.</a:t>
            </a:r>
          </a:p>
          <a:p>
            <a:r>
              <a:rPr lang="en-US" sz="2400" dirty="0" smtClean="0"/>
              <a:t>Filters 95% of “Non-oily” small particulates</a:t>
            </a:r>
          </a:p>
          <a:p>
            <a:r>
              <a:rPr lang="en-US" sz="2400" dirty="0" smtClean="0"/>
              <a:t>NIOSH </a:t>
            </a:r>
            <a:r>
              <a:rPr lang="en-US" sz="2400" dirty="0" smtClean="0"/>
              <a:t>certified</a:t>
            </a:r>
          </a:p>
          <a:p>
            <a:r>
              <a:rPr lang="en-US" sz="2400" dirty="0" smtClean="0"/>
              <a:t>Need for fit-testing.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2000" b="4667"/>
          <a:stretch>
            <a:fillRect/>
          </a:stretch>
        </p:blipFill>
        <p:spPr>
          <a:xfrm>
            <a:off x="685800" y="304800"/>
            <a:ext cx="6858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914400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Valve type </a:t>
            </a:r>
            <a:r>
              <a:rPr lang="en-US" sz="2400" b="1" dirty="0" smtClean="0"/>
              <a:t>respirator.</a:t>
            </a:r>
          </a:p>
          <a:p>
            <a:r>
              <a:rPr lang="en-US" sz="2400" b="1" dirty="0" smtClean="0"/>
              <a:t>Ok for clinic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Non-Valve type </a:t>
            </a:r>
            <a:r>
              <a:rPr lang="en-US" sz="2400" b="1" dirty="0" smtClean="0"/>
              <a:t>respirator.</a:t>
            </a:r>
          </a:p>
          <a:p>
            <a:r>
              <a:rPr lang="en-US" sz="2400" b="1" dirty="0" smtClean="0"/>
              <a:t>Use for OR.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Valve vs. no-valve N95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1800" dirty="0" smtClean="0"/>
              <a:t>N95 with Valve	</a:t>
            </a:r>
          </a:p>
          <a:p>
            <a:pPr lvl="1"/>
            <a:r>
              <a:rPr lang="en-US" sz="1800" dirty="0" smtClean="0"/>
              <a:t>Lets air &amp; moisture escape: more comfortable</a:t>
            </a:r>
          </a:p>
          <a:p>
            <a:pPr lvl="1"/>
            <a:r>
              <a:rPr lang="en-US" sz="1800" dirty="0" smtClean="0"/>
              <a:t>Protects when breathing in = you’re OK</a:t>
            </a:r>
          </a:p>
          <a:p>
            <a:pPr lvl="1"/>
            <a:r>
              <a:rPr lang="en-US" sz="1800" dirty="0" smtClean="0"/>
              <a:t>Protects you.  Doesn’t protect people around you.  </a:t>
            </a:r>
          </a:p>
          <a:p>
            <a:pPr lvl="1"/>
            <a:r>
              <a:rPr lang="en-US" sz="1800" dirty="0" smtClean="0"/>
              <a:t>Don’t use if you think you are ill.</a:t>
            </a:r>
          </a:p>
          <a:p>
            <a:pPr lvl="1"/>
            <a:r>
              <a:rPr lang="en-US" sz="1800" dirty="0" smtClean="0"/>
              <a:t>Not suitable for use in sterile field. 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1800" dirty="0" smtClean="0">
                <a:solidFill>
                  <a:srgbClr val="008000"/>
                </a:solidFill>
              </a:rPr>
              <a:t>No-valve:</a:t>
            </a:r>
          </a:p>
          <a:p>
            <a:pPr lvl="1"/>
            <a:r>
              <a:rPr lang="en-US" sz="1800" dirty="0" smtClean="0"/>
              <a:t>Air filtration in both directions</a:t>
            </a:r>
          </a:p>
          <a:p>
            <a:pPr lvl="1"/>
            <a:r>
              <a:rPr lang="en-US" sz="1800" dirty="0" smtClean="0"/>
              <a:t>Protects you </a:t>
            </a:r>
            <a:r>
              <a:rPr lang="en-US" sz="1800" u="sng" dirty="0" smtClean="0"/>
              <a:t>and</a:t>
            </a:r>
            <a:r>
              <a:rPr lang="en-US" sz="1800" dirty="0" smtClean="0"/>
              <a:t> the people around you.</a:t>
            </a:r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CDC recommends for use in OR with sterile field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01000" cy="5999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NIOSH jargon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N95 respirators remove at least 95% of airborne particles with a size of 300nm (0.3micron)</a:t>
            </a:r>
          </a:p>
          <a:p>
            <a:r>
              <a:rPr lang="en-US" sz="2400" dirty="0" smtClean="0"/>
              <a:t>N99 respirators remove at least 99% of airborne particles.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N100 respirators remove at least 99.97% of airborne particles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N95 is similar </a:t>
            </a:r>
            <a:r>
              <a:rPr lang="en-US" sz="2400" dirty="0" smtClean="0"/>
              <a:t>to FFP2 (Europe), P2 (Australia), DS (Japan), KN95 (China</a:t>
            </a:r>
            <a:r>
              <a:rPr lang="en-US" sz="2400" dirty="0" smtClean="0"/>
              <a:t>).  These are acceptable substitutes.</a:t>
            </a:r>
          </a:p>
          <a:p>
            <a:r>
              <a:rPr lang="en-US" sz="2400" dirty="0" smtClean="0"/>
              <a:t>The “N” refers to use with “non-oily particulates”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PAPR: “Powered Air Purifying Respirator”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7500" r="7000"/>
          <a:stretch>
            <a:fillRect/>
          </a:stretch>
        </p:blipFill>
        <p:spPr>
          <a:xfrm>
            <a:off x="4495800" y="1828800"/>
            <a:ext cx="434340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Incompatible with surgical headlights, loupes</a:t>
            </a:r>
          </a:p>
          <a:p>
            <a:endParaRPr lang="en-US" sz="2400" dirty="0" smtClean="0"/>
          </a:p>
          <a:p>
            <a:r>
              <a:rPr lang="en-US" sz="2400" dirty="0" smtClean="0"/>
              <a:t>Can be used by anesthesia for high-risk cases.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Stratification of PPE used in OR,</a:t>
            </a:r>
            <a:br>
              <a:rPr lang="en-US" sz="3200" b="1" dirty="0" smtClean="0"/>
            </a:br>
            <a:r>
              <a:rPr lang="en-US" sz="3200" b="1" dirty="0" smtClean="0"/>
              <a:t> based on type of Anesthesia &amp; Procedure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1 - GA, low-risk procedure, asymptomatic patient</a:t>
            </a:r>
          </a:p>
          <a:p>
            <a:pPr>
              <a:buNone/>
            </a:pPr>
            <a:r>
              <a:rPr lang="en-US" sz="2400" dirty="0" smtClean="0"/>
              <a:t>2 - GA, moderate or high risk procedure, asymptomatic</a:t>
            </a:r>
          </a:p>
          <a:p>
            <a:pPr>
              <a:buNone/>
            </a:pPr>
            <a:r>
              <a:rPr lang="en-US" sz="2400" dirty="0" smtClean="0"/>
              <a:t>3 - GA – Any procedure in </a:t>
            </a:r>
            <a:r>
              <a:rPr lang="en-US" sz="2400" dirty="0" smtClean="0">
                <a:solidFill>
                  <a:srgbClr val="FF0000"/>
                </a:solidFill>
              </a:rPr>
              <a:t>COVID positive or PUI.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  Emergency only.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4 - Local / regional block – low risk procedure, asymptomatic</a:t>
            </a:r>
          </a:p>
          <a:p>
            <a:endParaRPr lang="en-US" sz="2400" dirty="0" smtClean="0"/>
          </a:p>
          <a:p>
            <a:r>
              <a:rPr lang="en-US" sz="2400" dirty="0" smtClean="0"/>
              <a:t>Deep IV </a:t>
            </a:r>
            <a:r>
              <a:rPr lang="en-US" sz="2400" dirty="0" smtClean="0"/>
              <a:t>sedation</a:t>
            </a:r>
            <a:r>
              <a:rPr lang="en-US" sz="2400" dirty="0" smtClean="0"/>
              <a:t> not </a:t>
            </a:r>
            <a:r>
              <a:rPr lang="en-US" sz="2400" dirty="0" smtClean="0"/>
              <a:t>currently recommended, in case of loss of airway control, and need for crash intubation.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3148305"/>
              </p:ext>
            </p:extLst>
          </p:nvPr>
        </p:nvGraphicFramePr>
        <p:xfrm>
          <a:off x="533400" y="381000"/>
          <a:ext cx="8229601" cy="617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09"/>
                <a:gridCol w="1694809"/>
                <a:gridCol w="1656836"/>
                <a:gridCol w="3183147"/>
              </a:tblGrid>
              <a:tr h="9955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Scenario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Anesthesia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Surgery / Scrub &amp;</a:t>
                      </a:r>
                    </a:p>
                    <a:p>
                      <a:pPr algn="ctr"/>
                      <a:r>
                        <a:rPr lang="en-US" sz="1600" dirty="0" smtClean="0"/>
                        <a:t>Circulator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25598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Asymptomatic,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Low</a:t>
                      </a:r>
                      <a:r>
                        <a:rPr lang="en-US" sz="1400" b="1" baseline="0" dirty="0" smtClean="0">
                          <a:solidFill>
                            <a:srgbClr val="008000"/>
                          </a:solidFill>
                        </a:rPr>
                        <a:t> risk surgery with GA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(group #1)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Reusable N95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 face-shield / goggles or </a:t>
                      </a:r>
                      <a:r>
                        <a:rPr lang="en-US" sz="1400" b="0" baseline="0" dirty="0" smtClean="0"/>
                        <a:t>PAPR</a:t>
                      </a:r>
                      <a:r>
                        <a:rPr lang="en-US" sz="1400" b="1" baseline="0" dirty="0" smtClean="0"/>
                        <a:t> for both intubation &amp; </a:t>
                      </a:r>
                      <a:r>
                        <a:rPr lang="en-US" sz="1400" b="1" baseline="0" dirty="0" err="1" smtClean="0"/>
                        <a:t>extubation</a:t>
                      </a:r>
                      <a:r>
                        <a:rPr lang="en-US" sz="1400" b="1" baseline="0" dirty="0" smtClean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Gown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Double glove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Traditional mask,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gown &amp; gloves</a:t>
                      </a: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 if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NOT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present for airway placement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="1" baseline="0" dirty="0" smtClean="0"/>
                        <a:t>otherwise wear the same as anesthesia.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Non-anesthesia providers to leave room for intubation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baseline="0" dirty="0" err="1" smtClean="0"/>
                        <a:t>extubation</a:t>
                      </a:r>
                      <a:r>
                        <a:rPr lang="en-US" sz="1400" baseline="0" dirty="0" smtClean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Wait 15 minutes for re-entry.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Can’t wait? </a:t>
                      </a:r>
                      <a:r>
                        <a:rPr lang="en-US" sz="1400" baseline="0" dirty="0" smtClean="0"/>
                        <a:t>- </a:t>
                      </a:r>
                      <a:r>
                        <a:rPr lang="en-US" sz="1400" baseline="0" dirty="0" smtClean="0"/>
                        <a:t> then wear </a:t>
                      </a:r>
                      <a:r>
                        <a:rPr lang="en-US" sz="1400" baseline="0" dirty="0" smtClean="0"/>
                        <a:t>reusable N95 and face-shield, gown, gloves.</a:t>
                      </a:r>
                      <a:endParaRPr lang="en-US" sz="1400" dirty="0"/>
                    </a:p>
                  </a:txBody>
                  <a:tcPr/>
                </a:tc>
              </a:tr>
              <a:tr h="26167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Asymptomatic,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Mod-high risk surgery with GA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(group</a:t>
                      </a:r>
                      <a:r>
                        <a:rPr lang="en-US" sz="1400" b="1" baseline="0" dirty="0" smtClean="0">
                          <a:solidFill>
                            <a:srgbClr val="FF6600"/>
                          </a:solidFill>
                        </a:rPr>
                        <a:t> #2)</a:t>
                      </a:r>
                      <a:endParaRPr lang="en-US" sz="140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FF6600"/>
                          </a:solidFill>
                        </a:rPr>
                        <a:t>High risk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–</a:t>
                      </a:r>
                      <a:r>
                        <a:rPr lang="en-US" sz="1400" baseline="0" dirty="0" smtClean="0">
                          <a:solidFill>
                            <a:srgbClr val="FF6600"/>
                          </a:solidFill>
                        </a:rPr>
                        <a:t> most ENT procedures &amp; </a:t>
                      </a:r>
                      <a:r>
                        <a:rPr lang="en-US" sz="1400" baseline="0" dirty="0" smtClean="0">
                          <a:solidFill>
                            <a:srgbClr val="FF6600"/>
                          </a:solidFill>
                        </a:rPr>
                        <a:t>scopes, nose / intra-oral, ablative laser resurfacing.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FF6600"/>
                          </a:solidFill>
                        </a:rPr>
                        <a:t>Mod risk </a:t>
                      </a:r>
                      <a:r>
                        <a:rPr lang="en-US" sz="1400" baseline="0" dirty="0" smtClean="0">
                          <a:solidFill>
                            <a:srgbClr val="FF6600"/>
                          </a:solidFill>
                        </a:rPr>
                        <a:t>–  ?most facial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Reusable N95</a:t>
                      </a:r>
                      <a:endParaRPr lang="en-US" sz="14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face</a:t>
                      </a:r>
                      <a:r>
                        <a:rPr lang="en-US" sz="1400" baseline="0" dirty="0" smtClean="0"/>
                        <a:t>-shield / goggles or PAPR for </a:t>
                      </a:r>
                      <a:r>
                        <a:rPr lang="en-US" sz="1400" b="1" baseline="0" dirty="0" smtClean="0"/>
                        <a:t>entire procedure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Gown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Double glove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Reusable non-valve N95.  N99 for high risk.</a:t>
                      </a:r>
                      <a:endParaRPr lang="en-US" sz="1400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6600"/>
                          </a:solidFill>
                        </a:rPr>
                        <a:t>face-shield or goggles for </a:t>
                      </a:r>
                      <a:r>
                        <a:rPr lang="en-US" sz="1400" b="1" baseline="0" dirty="0" smtClean="0">
                          <a:solidFill>
                            <a:srgbClr val="FF6600"/>
                          </a:solidFill>
                        </a:rPr>
                        <a:t>entire procedure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Gown (non-sterile for circulator)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Glove (single OK)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Enhanced PPE</a:t>
                      </a:r>
                      <a:r>
                        <a:rPr lang="en-US" sz="1400" dirty="0" smtClean="0"/>
                        <a:t> to be worn by all members throughout</a:t>
                      </a:r>
                      <a:r>
                        <a:rPr lang="en-US" sz="1400" baseline="0" dirty="0" smtClean="0"/>
                        <a:t> procedure.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Minimize number of people in OR.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47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3148305"/>
              </p:ext>
            </p:extLst>
          </p:nvPr>
        </p:nvGraphicFramePr>
        <p:xfrm>
          <a:off x="609600" y="381000"/>
          <a:ext cx="8077199" cy="644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423"/>
                <a:gridCol w="1663423"/>
                <a:gridCol w="1663423"/>
                <a:gridCol w="3086930"/>
              </a:tblGrid>
              <a:tr h="9866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Anesthesia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Surgery / Scrub &amp;</a:t>
                      </a:r>
                    </a:p>
                    <a:p>
                      <a:pPr algn="ctr"/>
                      <a:r>
                        <a:rPr lang="en-US" sz="1400" dirty="0" smtClean="0"/>
                        <a:t>Circulator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253697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Symptomatic or PUI with GA.</a:t>
                      </a:r>
                    </a:p>
                    <a:p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EMERGENCY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ONLY</a:t>
                      </a:r>
                    </a:p>
                    <a:p>
                      <a:r>
                        <a:rPr lang="en-US" sz="1400" dirty="0" smtClean="0"/>
                        <a:t>(group #3)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Single-use</a:t>
                      </a:r>
                      <a:r>
                        <a:rPr lang="en-US" sz="1400" dirty="0" smtClean="0"/>
                        <a:t> N95 or N99.</a:t>
                      </a:r>
                      <a:endParaRPr lang="en-US" sz="14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face-shield / goggles or PAPR.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Gown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Double glove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Consider acrylic intubation screen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Single-use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non-valve N95 or N99.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face-shield or goggles for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entire procedure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Gown (non-sterile for circulator)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Glove (single OK)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Enhanced PPE </a:t>
                      </a:r>
                      <a:r>
                        <a:rPr lang="en-US" sz="1400" dirty="0" smtClean="0"/>
                        <a:t>to be worn by all members throughout</a:t>
                      </a:r>
                      <a:r>
                        <a:rPr lang="en-US" sz="1400" baseline="0" dirty="0" smtClean="0"/>
                        <a:t> procedure.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Minimize number of people in OR.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DO AT HOSPITAL, not OFFICE OR ASC, UNLESS URGENT THREAT TO PATIENT SAFETY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Minimize operating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Can this be done with local / regional?  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9335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Asymptomatic patient for low risk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surgery with </a:t>
                      </a:r>
                      <a:r>
                        <a:rPr lang="en-US" sz="1400" b="1" baseline="0" dirty="0" smtClean="0"/>
                        <a:t>regional /local anesthesia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endParaRPr lang="en-US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Traditional mask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Glove</a:t>
                      </a:r>
                      <a:r>
                        <a:rPr lang="en-US" sz="1400" baseline="0" dirty="0" smtClean="0"/>
                        <a:t> (single OK)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Traditional mask, gown &amp; </a:t>
                      </a:r>
                      <a:r>
                        <a:rPr lang="en-US" sz="1400" dirty="0" smtClean="0"/>
                        <a:t>gloves</a:t>
                      </a:r>
                      <a:r>
                        <a:rPr lang="en-US" sz="1400" baseline="0" dirty="0" smtClean="0"/>
                        <a:t> if site below the clavicle.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Consider N95 if above the clavicle.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endParaRPr lang="en-US" sz="1400" b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47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14" y="381000"/>
            <a:ext cx="8082186" cy="411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Other changes to OR </a:t>
            </a:r>
            <a:r>
              <a:rPr lang="en-US" sz="3200" b="1" dirty="0" smtClean="0"/>
              <a:t>Routine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Keep OR doors closed as much as possible.</a:t>
            </a:r>
          </a:p>
          <a:p>
            <a:r>
              <a:rPr lang="en-US" sz="1800" dirty="0" smtClean="0"/>
              <a:t>Signage on doors regarding need for PPE, prior to entry.  No excuses.</a:t>
            </a:r>
          </a:p>
          <a:p>
            <a:r>
              <a:rPr lang="en-US" sz="1800" dirty="0" smtClean="0"/>
              <a:t>No visitors &amp; observers in OR.</a:t>
            </a:r>
          </a:p>
          <a:p>
            <a:r>
              <a:rPr lang="en-US" sz="1800" dirty="0" smtClean="0"/>
              <a:t>Remove all supplies &amp; meds from OR, bring in only what you need. Plan ahead.</a:t>
            </a:r>
            <a:endParaRPr lang="en-US" sz="1800" dirty="0" smtClean="0"/>
          </a:p>
          <a:p>
            <a:r>
              <a:rPr lang="en-US" sz="1800" dirty="0" smtClean="0"/>
              <a:t>Discuss new anesthesia recommendations, including:</a:t>
            </a:r>
          </a:p>
          <a:p>
            <a:pPr lvl="1"/>
            <a:r>
              <a:rPr lang="en-US" sz="1400" dirty="0" smtClean="0"/>
              <a:t>HEPA </a:t>
            </a:r>
            <a:r>
              <a:rPr lang="en-US" sz="1400" dirty="0" smtClean="0"/>
              <a:t>filter at Y-piece and expiratory limb for </a:t>
            </a:r>
            <a:r>
              <a:rPr lang="en-US" sz="1400" dirty="0" smtClean="0"/>
              <a:t>circuit.</a:t>
            </a:r>
            <a:endParaRPr lang="en-US" sz="1400" dirty="0" smtClean="0"/>
          </a:p>
          <a:p>
            <a:pPr lvl="1"/>
            <a:r>
              <a:rPr lang="en-US" sz="1400" dirty="0" smtClean="0"/>
              <a:t>Use</a:t>
            </a:r>
            <a:r>
              <a:rPr lang="en-US" sz="1400" dirty="0" smtClean="0"/>
              <a:t> of in</a:t>
            </a:r>
            <a:r>
              <a:rPr lang="en-US" sz="1400" dirty="0" smtClean="0"/>
              <a:t>-line ETT </a:t>
            </a:r>
            <a:r>
              <a:rPr lang="en-US" sz="1400" dirty="0" smtClean="0"/>
              <a:t>suction</a:t>
            </a:r>
            <a:r>
              <a:rPr lang="en-US" sz="1400" dirty="0" smtClean="0"/>
              <a:t> device</a:t>
            </a:r>
            <a:r>
              <a:rPr lang="en-US" sz="1400" dirty="0" smtClean="0"/>
              <a:t>.  </a:t>
            </a:r>
            <a:r>
              <a:rPr lang="en-US" sz="1400" dirty="0" smtClean="0"/>
              <a:t>Leave distal filter attached to ETT during disconnects.  </a:t>
            </a:r>
          </a:p>
          <a:p>
            <a:pPr lvl="1"/>
            <a:r>
              <a:rPr lang="en-US" sz="1400" dirty="0" smtClean="0"/>
              <a:t>Keeping </a:t>
            </a:r>
            <a:r>
              <a:rPr lang="en-US" sz="1400" dirty="0" err="1" smtClean="0"/>
              <a:t>yankauer</a:t>
            </a:r>
            <a:r>
              <a:rPr lang="en-US" sz="1400" dirty="0" smtClean="0"/>
              <a:t> suction in empty saline bottle between uses.</a:t>
            </a:r>
          </a:p>
          <a:p>
            <a:pPr lvl="1"/>
            <a:r>
              <a:rPr lang="en-US" sz="1400" dirty="0" smtClean="0"/>
              <a:t>5 minute pre-oxygenation</a:t>
            </a:r>
            <a:r>
              <a:rPr lang="en-US" sz="1400" dirty="0" smtClean="0"/>
              <a:t> to </a:t>
            </a:r>
            <a:r>
              <a:rPr lang="en-US" sz="1400" dirty="0" smtClean="0"/>
              <a:t>avoid desaturation &amp; need for BVM.</a:t>
            </a:r>
          </a:p>
          <a:p>
            <a:pPr lvl="1"/>
            <a:r>
              <a:rPr lang="en-US" sz="1400" dirty="0" smtClean="0"/>
              <a:t>Consider video laryngoscopy for ETT.  Avoid awake </a:t>
            </a:r>
            <a:r>
              <a:rPr lang="en-US" sz="1400" dirty="0" err="1" smtClean="0"/>
              <a:t>fiberoptic</a:t>
            </a:r>
            <a:r>
              <a:rPr lang="en-US" sz="1400" dirty="0" smtClean="0"/>
              <a:t> intubation, deep sedation.</a:t>
            </a:r>
          </a:p>
          <a:p>
            <a:pPr lvl="1"/>
            <a:r>
              <a:rPr lang="en-US" sz="1400" dirty="0" smtClean="0"/>
              <a:t>Avoiding </a:t>
            </a:r>
            <a:r>
              <a:rPr lang="en-US" sz="1400" dirty="0" smtClean="0"/>
              <a:t>mask ventilation, if possible.</a:t>
            </a:r>
          </a:p>
          <a:p>
            <a:pPr lvl="1"/>
            <a:r>
              <a:rPr lang="en-US" sz="1400" dirty="0" smtClean="0"/>
              <a:t>Once ETT secure, use outer gloves to sheath soiled laryngoscope &amp; blade, place in </a:t>
            </a:r>
            <a:r>
              <a:rPr lang="en-US" sz="1400" dirty="0" err="1" smtClean="0"/>
              <a:t>ziploc</a:t>
            </a:r>
            <a:r>
              <a:rPr lang="en-US" sz="1400" dirty="0" smtClean="0"/>
              <a:t> bag.  Perform hand hygiene &amp; put on new gloves. Wipe down anesthesia monitors &amp; machine once ETT secured.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824" y="601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UCSF:  Anesthesia Adult &amp; Pediatric Perioperative Guidelines for Care of Confirmed / Suspected Patients with COVID-19 at UCSF.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472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14" y="381000"/>
            <a:ext cx="8234586" cy="411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Other changes to OR Routine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Leave unnecessary personal items outside. </a:t>
            </a:r>
          </a:p>
          <a:p>
            <a:r>
              <a:rPr lang="en-US" sz="1800" dirty="0" smtClean="0"/>
              <a:t>OR phone in speaker mode. Sanitize cell phones / pagers in OR.  Use disposable pens &amp; markers. </a:t>
            </a:r>
          </a:p>
          <a:p>
            <a:r>
              <a:rPr lang="en-US" sz="1800" dirty="0" smtClean="0"/>
              <a:t>Clean stretcher handles &amp; IV poles with wipes prior to leaving OR.</a:t>
            </a:r>
            <a:endParaRPr lang="en-US" sz="1800" dirty="0" smtClean="0"/>
          </a:p>
          <a:p>
            <a:r>
              <a:rPr lang="en-US" sz="1800" dirty="0" smtClean="0"/>
              <a:t>Consider a surgical </a:t>
            </a:r>
            <a:r>
              <a:rPr lang="en-US" sz="1800" dirty="0" smtClean="0"/>
              <a:t>mask for </a:t>
            </a:r>
            <a:r>
              <a:rPr lang="en-US" sz="1800" dirty="0" err="1" smtClean="0"/>
              <a:t>extubated</a:t>
            </a:r>
            <a:r>
              <a:rPr lang="en-US" sz="1800" dirty="0" smtClean="0"/>
              <a:t> patients during transport.</a:t>
            </a:r>
          </a:p>
          <a:p>
            <a:r>
              <a:rPr lang="en-US" sz="1800" dirty="0" smtClean="0"/>
              <a:t>Terminal cleaning of OR, including phones, door knobs, computer keyboard &amp; mouse.  Isopropyl alcohol, 60-70%, is a good </a:t>
            </a:r>
            <a:r>
              <a:rPr lang="en-US" sz="1800" dirty="0" err="1" smtClean="0"/>
              <a:t>virucidal</a:t>
            </a:r>
            <a:r>
              <a:rPr lang="en-US" sz="1800" dirty="0" smtClean="0"/>
              <a:t> agent. </a:t>
            </a:r>
          </a:p>
          <a:p>
            <a:r>
              <a:rPr lang="en-US" sz="1800" dirty="0" smtClean="0"/>
              <a:t>Consider: leaving room unoccupied for 6 room air exchanges by HVAC. Consider</a:t>
            </a:r>
            <a:r>
              <a:rPr lang="en-US" sz="1800" dirty="0" smtClean="0"/>
              <a:t> a portable HEPA </a:t>
            </a:r>
            <a:r>
              <a:rPr lang="en-US" sz="1800" dirty="0" smtClean="0"/>
              <a:t>filter</a:t>
            </a:r>
            <a:r>
              <a:rPr lang="en-US" sz="1800" dirty="0" smtClean="0"/>
              <a:t> unit.</a:t>
            </a:r>
            <a:endParaRPr lang="en-US" sz="1800" dirty="0" smtClean="0"/>
          </a:p>
          <a:p>
            <a:r>
              <a:rPr lang="en-US" sz="1800" dirty="0" smtClean="0"/>
              <a:t>No family in PACU.  Cover nasal </a:t>
            </a:r>
            <a:r>
              <a:rPr lang="en-US" sz="1800" dirty="0" err="1" smtClean="0"/>
              <a:t>cannula</a:t>
            </a:r>
            <a:r>
              <a:rPr lang="en-US" sz="1800" dirty="0" smtClean="0"/>
              <a:t> with surgery mask, as cough shield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PACU nurses to wear N95 if doing nebulizers, suctioning, bag-valve masking, etc.</a:t>
            </a:r>
            <a:endParaRPr lang="en-US" sz="1800" dirty="0" smtClean="0"/>
          </a:p>
          <a:p>
            <a:r>
              <a:rPr lang="en-US" sz="1800" dirty="0" smtClean="0"/>
              <a:t>Do not wear scrubs home.  Shower / clean before changing into clean scrubs or clothes.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824" y="601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UCSF:  Anesthesia Adult &amp; Pediatric Perioperative Guidelines for Care of Confirmed / Suspected Patients with COVID-19 at UCSF.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47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Other considerations for surgeons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can we do to minimize number of post-op visits?</a:t>
            </a:r>
          </a:p>
          <a:p>
            <a:pPr lvl="2"/>
            <a:r>
              <a:rPr lang="en-US" dirty="0" smtClean="0"/>
              <a:t>Are drains really needed?</a:t>
            </a:r>
          </a:p>
          <a:p>
            <a:pPr lvl="2"/>
            <a:r>
              <a:rPr lang="en-US" dirty="0" smtClean="0"/>
              <a:t>Closures:</a:t>
            </a:r>
          </a:p>
          <a:p>
            <a:pPr lvl="3"/>
            <a:r>
              <a:rPr lang="en-US" sz="2400" dirty="0" smtClean="0"/>
              <a:t>Can absorbable sutures be used?</a:t>
            </a:r>
          </a:p>
          <a:p>
            <a:pPr lvl="3"/>
            <a:r>
              <a:rPr lang="en-US" sz="2400" dirty="0" smtClean="0"/>
              <a:t>Skin glues and tapes be used?</a:t>
            </a:r>
          </a:p>
          <a:p>
            <a:pPr lvl="3"/>
            <a:endParaRPr lang="en-US" sz="2400" dirty="0" smtClean="0"/>
          </a:p>
          <a:p>
            <a:r>
              <a:rPr lang="en-US" sz="2400" dirty="0" smtClean="0"/>
              <a:t>Re-evaluate the frequency of your routine post-op appointment scheduling for each procedure.  Can it be modified?</a:t>
            </a:r>
          </a:p>
          <a:p>
            <a:r>
              <a:rPr lang="en-US" sz="2400" dirty="0" smtClean="0"/>
              <a:t>Can we educate patients even better about post-op care?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3340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Ambulatory &amp; Post-op care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Patient continues social distancing for 1-2 weeks post-op</a:t>
            </a:r>
          </a:p>
          <a:p>
            <a:r>
              <a:rPr lang="en-US" sz="2400" dirty="0" smtClean="0"/>
              <a:t>Use of telemedicine for “wound checks” when suitable</a:t>
            </a:r>
          </a:p>
          <a:p>
            <a:r>
              <a:rPr lang="en-US" sz="2400" dirty="0" smtClean="0"/>
              <a:t>Read CDC bulletin:  Outpatient &amp; Ambulatory Care Settings: Responding to Community Transmission of COVID-19 in the United States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10 point plan.</a:t>
            </a:r>
          </a:p>
          <a:p>
            <a:pPr lvl="1"/>
            <a:r>
              <a:rPr lang="en-US" sz="2400" dirty="0" smtClean="0">
                <a:hlinkClick r:id="rId2"/>
              </a:rPr>
              <a:t>https://www.cdc.gov/coronavirus/2019-ncov/hcp/ambulatory-care-settings.html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680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200400" cy="4111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Medi</a:t>
            </a:r>
            <a:r>
              <a:rPr lang="en-US" sz="3200" b="1" dirty="0" smtClean="0"/>
              <a:t>-spa services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endParaRPr lang="en-US" sz="2162" dirty="0" smtClean="0"/>
          </a:p>
          <a:p>
            <a:r>
              <a:rPr lang="en-US" sz="2162" b="1" dirty="0" smtClean="0"/>
              <a:t>Protect your staff!</a:t>
            </a:r>
          </a:p>
          <a:p>
            <a:r>
              <a:rPr lang="en-US" sz="2162" dirty="0" smtClean="0"/>
              <a:t>Telephone screening prior to appointment.  </a:t>
            </a:r>
          </a:p>
          <a:p>
            <a:pPr marL="0" indent="0">
              <a:buNone/>
            </a:pPr>
            <a:r>
              <a:rPr lang="en-US" sz="2162" dirty="0" smtClean="0"/>
              <a:t>       All patients screened for symptoms and temperature.</a:t>
            </a:r>
          </a:p>
          <a:p>
            <a:pPr lvl="1"/>
            <a:r>
              <a:rPr lang="en-US" sz="2162" dirty="0" smtClean="0"/>
              <a:t>Negative patients may make appointment for Botox, fillers, facials.  Recheck 2-3 days prior, if possible to allow for re-scheduling.</a:t>
            </a:r>
          </a:p>
          <a:p>
            <a:pPr lvl="1"/>
            <a:endParaRPr lang="en-US" sz="2162" dirty="0" smtClean="0"/>
          </a:p>
          <a:p>
            <a:r>
              <a:rPr lang="en-US" sz="2162" dirty="0" smtClean="0"/>
              <a:t>In-office screening prior to treatment session.</a:t>
            </a:r>
          </a:p>
          <a:p>
            <a:pPr marL="0" indent="0">
              <a:buNone/>
            </a:pPr>
            <a:r>
              <a:rPr lang="en-US" sz="2162" dirty="0"/>
              <a:t> </a:t>
            </a:r>
            <a:r>
              <a:rPr lang="en-US" sz="2162" dirty="0" smtClean="0"/>
              <a:t>      All patients screened for symptoms and temperature.</a:t>
            </a:r>
          </a:p>
          <a:p>
            <a:pPr lvl="1"/>
            <a:r>
              <a:rPr lang="en-US" sz="2162" dirty="0" smtClean="0"/>
              <a:t>Negative patients may have treatment for Botox, fillers, facials.</a:t>
            </a:r>
          </a:p>
          <a:p>
            <a:pPr lvl="1"/>
            <a:r>
              <a:rPr lang="en-US" sz="2162" dirty="0" smtClean="0"/>
              <a:t>Listerine / </a:t>
            </a:r>
            <a:r>
              <a:rPr lang="en-US" sz="2162" dirty="0" err="1" smtClean="0"/>
              <a:t>Chlorhexidine</a:t>
            </a:r>
            <a:r>
              <a:rPr lang="en-US" sz="2162" dirty="0" smtClean="0"/>
              <a:t> / ½ strength Peroxide mouth rinse.</a:t>
            </a:r>
          </a:p>
          <a:p>
            <a:pPr lvl="1"/>
            <a:r>
              <a:rPr lang="en-US" sz="2162" dirty="0" err="1" smtClean="0"/>
              <a:t>pHisoHex</a:t>
            </a:r>
            <a:r>
              <a:rPr lang="en-US" sz="2162" dirty="0" smtClean="0"/>
              <a:t> face wash?</a:t>
            </a:r>
          </a:p>
          <a:p>
            <a:pPr marL="457200" lvl="1" indent="0">
              <a:buNone/>
            </a:pPr>
            <a:endParaRPr lang="en-US" sz="2162" dirty="0" smtClean="0"/>
          </a:p>
          <a:p>
            <a:r>
              <a:rPr lang="en-US" sz="2162" dirty="0" smtClean="0"/>
              <a:t>PPE for Provider for facial treatments (i.e. Botox &amp; </a:t>
            </a:r>
            <a:r>
              <a:rPr lang="en-US" sz="2162" dirty="0" smtClean="0"/>
              <a:t>fillers, </a:t>
            </a:r>
            <a:r>
              <a:rPr lang="en-US" sz="2162" dirty="0" err="1" smtClean="0"/>
              <a:t>microneedling</a:t>
            </a:r>
            <a:r>
              <a:rPr lang="en-US" sz="2162" dirty="0" smtClean="0"/>
              <a:t>, facials )</a:t>
            </a:r>
            <a:endParaRPr lang="en-US" sz="2162" dirty="0" smtClean="0"/>
          </a:p>
          <a:p>
            <a:pPr lvl="1"/>
            <a:r>
              <a:rPr lang="en-US" sz="2162" dirty="0" smtClean="0"/>
              <a:t>Reusable N95 facemask, eye shields, single gloves </a:t>
            </a:r>
            <a:r>
              <a:rPr lang="en-US" sz="2162" dirty="0" smtClean="0"/>
              <a:t>OK for provider</a:t>
            </a:r>
          </a:p>
          <a:p>
            <a:pPr lvl="1"/>
            <a:r>
              <a:rPr lang="en-US" sz="2162" dirty="0" smtClean="0"/>
              <a:t>Can patient wear a surgical mask? (i.e. Botox to forehead &amp; </a:t>
            </a:r>
            <a:r>
              <a:rPr lang="en-US" sz="2162" dirty="0" err="1" smtClean="0"/>
              <a:t>glabella</a:t>
            </a:r>
            <a:r>
              <a:rPr lang="en-US" sz="2162" dirty="0" smtClean="0"/>
              <a:t>)</a:t>
            </a:r>
            <a:endParaRPr lang="en-US" sz="2162" dirty="0" smtClean="0"/>
          </a:p>
          <a:p>
            <a:pPr marL="457200" lvl="1" indent="0">
              <a:buNone/>
            </a:pPr>
            <a:endParaRPr lang="en-US" sz="2162" dirty="0"/>
          </a:p>
          <a:p>
            <a:pPr indent="-285750"/>
            <a:r>
              <a:rPr lang="en-US" sz="2162" dirty="0" smtClean="0"/>
              <a:t>PPE for Provider for non-facial treatments:</a:t>
            </a:r>
          </a:p>
          <a:p>
            <a:pPr lvl="1"/>
            <a:r>
              <a:rPr lang="en-US" sz="2162" dirty="0" smtClean="0"/>
              <a:t>Traditional PPE</a:t>
            </a:r>
          </a:p>
          <a:p>
            <a:pPr lvl="1"/>
            <a:r>
              <a:rPr lang="en-US" sz="2162" dirty="0" smtClean="0"/>
              <a:t>Patient to wear surgical mask.</a:t>
            </a:r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63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enemy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013" r="32832" b="24561"/>
          <a:stretch>
            <a:fillRect/>
          </a:stretch>
        </p:blipFill>
        <p:spPr>
          <a:xfrm>
            <a:off x="2209800" y="1219200"/>
            <a:ext cx="47244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and genome of (SARS-CoV-2). </a:t>
            </a:r>
          </a:p>
          <a:p>
            <a:r>
              <a:rPr lang="en-US" sz="1600" dirty="0" smtClean="0"/>
              <a:t>There are four structural proteins: spike (S) surface glycoprotein (purple); membrane (M) protein (orange); </a:t>
            </a:r>
            <a:r>
              <a:rPr lang="en-US" sz="1600" dirty="0" err="1" smtClean="0"/>
              <a:t>nucleocapsid</a:t>
            </a:r>
            <a:r>
              <a:rPr lang="en-US" sz="1600" dirty="0" smtClean="0"/>
              <a:t> (N) protein (blue); and envelope (E) protein (green). </a:t>
            </a:r>
          </a:p>
          <a:p>
            <a:r>
              <a:rPr lang="en-US" sz="1600" dirty="0" smtClean="0"/>
              <a:t>Genomic RNA is shown encased in the N protein.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2484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https://www.ncbi.nlm.nih.gov/pmc/articles/PMC7139247/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Selected readings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dirty="0" smtClean="0">
              <a:hlinkClick r:id="rId2"/>
            </a:endParaRPr>
          </a:p>
          <a:p>
            <a:r>
              <a:rPr lang="en-US" sz="1730" dirty="0" smtClean="0"/>
              <a:t>Lei, S. et al. </a:t>
            </a:r>
            <a:r>
              <a:rPr lang="en-US" sz="1730" i="1" dirty="0" smtClean="0"/>
              <a:t>Clinical Characteristics and Outcomes of Patients Undergoing Surgeries During the Incubation Period of COVID-19 Infection</a:t>
            </a:r>
            <a:r>
              <a:rPr lang="en-US" sz="1730" dirty="0" smtClean="0"/>
              <a:t>. https://www.ncbi.nlm.nih.gov/pmc/articles/PMC7128617/</a:t>
            </a:r>
          </a:p>
          <a:p>
            <a:r>
              <a:rPr lang="en-US" sz="1730" dirty="0" err="1" smtClean="0"/>
              <a:t>Stahel</a:t>
            </a:r>
            <a:r>
              <a:rPr lang="en-US" sz="1730" dirty="0" smtClean="0"/>
              <a:t>, PF</a:t>
            </a:r>
            <a:r>
              <a:rPr lang="en-US" sz="1730" i="1" dirty="0" smtClean="0"/>
              <a:t>.  How to risk stratify elective surgery during the COVID-19 pandemic.  </a:t>
            </a:r>
          </a:p>
          <a:p>
            <a:pPr>
              <a:buNone/>
            </a:pPr>
            <a:r>
              <a:rPr lang="en-US" sz="1730" i="1" dirty="0" smtClean="0"/>
              <a:t> 	</a:t>
            </a:r>
            <a:r>
              <a:rPr lang="en-US" sz="1730" i="1" dirty="0" smtClean="0">
                <a:hlinkClick r:id="rId3"/>
              </a:rPr>
              <a:t>https://www.ncbi.nlm.nih.gov/pubmed/32288785</a:t>
            </a:r>
            <a:endParaRPr lang="en-US" sz="1730" i="1" dirty="0" smtClean="0"/>
          </a:p>
          <a:p>
            <a:pPr>
              <a:buFont typeface="Arial"/>
              <a:buChar char="•"/>
            </a:pPr>
            <a:r>
              <a:rPr lang="en-US" sz="1730" dirty="0" smtClean="0"/>
              <a:t>AORN guidelines: </a:t>
            </a:r>
            <a:r>
              <a:rPr lang="en-US" sz="1730" i="1" dirty="0" smtClean="0">
                <a:hlinkClick r:id="rId4"/>
              </a:rPr>
              <a:t>https://www.aorn.org/guidelines/aorn-support/roadmap-for-resuming-elective-surgery-after-covid-19</a:t>
            </a:r>
            <a:endParaRPr lang="en-US" sz="1730" i="1" dirty="0" smtClean="0"/>
          </a:p>
          <a:p>
            <a:pPr>
              <a:buFont typeface="Arial"/>
              <a:buChar char="•"/>
            </a:pPr>
            <a:r>
              <a:rPr lang="en-US" sz="1730" dirty="0" err="1" smtClean="0"/>
              <a:t>Topf</a:t>
            </a:r>
            <a:r>
              <a:rPr lang="en-US" sz="1730" dirty="0" smtClean="0"/>
              <a:t>, MC, et al.  </a:t>
            </a:r>
            <a:r>
              <a:rPr lang="en-US" sz="1730" i="1" dirty="0" smtClean="0"/>
              <a:t>A Framework for Prioritizing Head and Neck Surgery during the COVID‐19 Pandemic.</a:t>
            </a:r>
            <a:r>
              <a:rPr lang="en-US" sz="1730" dirty="0" smtClean="0"/>
              <a:t> </a:t>
            </a:r>
            <a:r>
              <a:rPr lang="en-US" sz="1730" dirty="0" smtClean="0">
                <a:hlinkClick r:id="rId5"/>
              </a:rPr>
              <a:t>https://onlinelibrary.wiley.com/doi/abs/10.1002/hed.26184</a:t>
            </a:r>
            <a:endParaRPr lang="en-US" sz="1730" dirty="0" smtClean="0"/>
          </a:p>
          <a:p>
            <a:pPr>
              <a:buFont typeface="Arial"/>
              <a:buChar char="•"/>
            </a:pPr>
            <a:r>
              <a:rPr lang="en-US" sz="1730" i="1" dirty="0" smtClean="0"/>
              <a:t>Global guidance for surgical care during the COVID‐19 pandemic</a:t>
            </a:r>
            <a:r>
              <a:rPr lang="en-US" sz="1730" dirty="0" smtClean="0"/>
              <a:t>.  </a:t>
            </a:r>
            <a:r>
              <a:rPr lang="en-US" sz="1730" dirty="0" err="1" smtClean="0"/>
              <a:t>COVIDSurg</a:t>
            </a:r>
            <a:r>
              <a:rPr lang="en-US" sz="1730" dirty="0" smtClean="0"/>
              <a:t> Collaborative. </a:t>
            </a:r>
            <a:r>
              <a:rPr lang="en-US" sz="1730" dirty="0" smtClean="0">
                <a:hlinkClick r:id="rId6"/>
              </a:rPr>
              <a:t>https://bjssjournals.onlinelibrary.wiley.com/doi/full/10.1002/bjs.11646</a:t>
            </a:r>
            <a:endParaRPr lang="en-US" sz="1730" dirty="0" smtClean="0"/>
          </a:p>
          <a:p>
            <a:pPr>
              <a:buFont typeface="Arial"/>
              <a:buChar char="•"/>
            </a:pPr>
            <a:r>
              <a:rPr lang="en-US" sz="1730" dirty="0" smtClean="0"/>
              <a:t>Ti, </a:t>
            </a:r>
            <a:r>
              <a:rPr lang="en-US" sz="1730" dirty="0" smtClean="0"/>
              <a:t>LK, et al. </a:t>
            </a:r>
            <a:r>
              <a:rPr lang="en-US" sz="1730" i="1" dirty="0" smtClean="0"/>
              <a:t>What We Do When a COVID-19 Patient Needs an Operation: Operating Room Preparation and Guidance</a:t>
            </a:r>
            <a:r>
              <a:rPr lang="en-US" sz="1730" dirty="0" smtClean="0"/>
              <a:t>. </a:t>
            </a:r>
            <a:r>
              <a:rPr lang="en-US" sz="1730" dirty="0" smtClean="0">
                <a:hlinkClick r:id="rId7"/>
              </a:rPr>
              <a:t>https://www.ncbi.nlm.nih.gov/pmc/articles/PMC7090746/</a:t>
            </a:r>
            <a:endParaRPr lang="en-US" sz="1730" dirty="0" smtClean="0"/>
          </a:p>
          <a:p>
            <a:pPr>
              <a:buFont typeface="Arial"/>
              <a:buChar char="•"/>
            </a:pPr>
            <a:r>
              <a:rPr lang="en-US" sz="1730" dirty="0" smtClean="0"/>
              <a:t>Bann, DV. </a:t>
            </a:r>
            <a:r>
              <a:rPr lang="en-US" sz="1730" i="1" dirty="0" smtClean="0"/>
              <a:t>Impact of </a:t>
            </a:r>
            <a:r>
              <a:rPr lang="en-US" sz="1730" i="1" dirty="0" err="1" smtClean="0"/>
              <a:t>Coronavirus</a:t>
            </a:r>
            <a:r>
              <a:rPr lang="en-US" sz="1730" i="1" dirty="0" smtClean="0"/>
              <a:t> (COVID-19) on </a:t>
            </a:r>
            <a:r>
              <a:rPr lang="en-US" sz="1730" i="1" dirty="0" err="1" smtClean="0"/>
              <a:t>Otolaryngologic</a:t>
            </a:r>
            <a:r>
              <a:rPr lang="en-US" sz="1730" i="1" dirty="0" smtClean="0"/>
              <a:t> Surgery: Brief Commentary.  </a:t>
            </a:r>
            <a:r>
              <a:rPr lang="en-US" sz="1730" dirty="0" smtClean="0">
                <a:hlinkClick r:id="rId2"/>
              </a:rPr>
              <a:t>https://www.ncbi.nlm.nih.gov/pubmed/32270565</a:t>
            </a:r>
            <a:endParaRPr lang="en-US" sz="1730" dirty="0" smtClean="0"/>
          </a:p>
          <a:p>
            <a:pPr>
              <a:buFont typeface="Arial"/>
              <a:buChar char="•"/>
            </a:pPr>
            <a:r>
              <a:rPr lang="en-US" sz="1730" dirty="0" err="1" smtClean="0"/>
              <a:t>Peng</a:t>
            </a:r>
            <a:r>
              <a:rPr lang="en-US" sz="1730" dirty="0" smtClean="0"/>
              <a:t>, P, et al, </a:t>
            </a:r>
            <a:r>
              <a:rPr lang="en-US" sz="1730" i="1" dirty="0" smtClean="0"/>
              <a:t>Outbreak of a new </a:t>
            </a:r>
            <a:r>
              <a:rPr lang="en-US" sz="1730" i="1" dirty="0" err="1" smtClean="0"/>
              <a:t>coronavirus</a:t>
            </a:r>
            <a:r>
              <a:rPr lang="en-US" sz="1730" i="1" dirty="0" smtClean="0"/>
              <a:t>: what </a:t>
            </a:r>
            <a:r>
              <a:rPr lang="en-US" sz="1730" i="1" dirty="0" err="1" smtClean="0"/>
              <a:t>anaesthetists</a:t>
            </a:r>
            <a:r>
              <a:rPr lang="en-US" sz="1730" i="1" dirty="0" smtClean="0"/>
              <a:t> should know</a:t>
            </a:r>
            <a:r>
              <a:rPr lang="en-US" sz="1730" dirty="0" smtClean="0"/>
              <a:t>. https://bjanaesthesia.org/article/S0007-0912(20)30098-2/fulltext </a:t>
            </a:r>
          </a:p>
          <a:p>
            <a:pPr>
              <a:buFont typeface="Arial"/>
              <a:buChar char="•"/>
            </a:pPr>
            <a:r>
              <a:rPr lang="en-US" sz="1730" dirty="0" err="1" smtClean="0"/>
              <a:t>Peng</a:t>
            </a:r>
            <a:r>
              <a:rPr lang="en-US" sz="1730" dirty="0" smtClean="0"/>
              <a:t>, F, et al. Management and Treatment of COVID-19: The Chinese Experience. https://www.ncbi.nlm.nih.gov/pmc/articles/PMC7162773/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Underlying concepts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COVID positive patients are asymptomatic.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50</a:t>
            </a:r>
            <a:r>
              <a:rPr lang="en-US" sz="2400" dirty="0" smtClean="0"/>
              <a:t>% in Icelandic study. 60%+ on USS Theodore </a:t>
            </a:r>
            <a:r>
              <a:rPr lang="en-US" sz="2400" dirty="0" smtClean="0"/>
              <a:t>Roosevelt.</a:t>
            </a:r>
          </a:p>
          <a:p>
            <a:r>
              <a:rPr lang="en-US" sz="2400" dirty="0" smtClean="0"/>
              <a:t>Typical incubation period: 2-7 </a:t>
            </a:r>
            <a:r>
              <a:rPr lang="en-US" sz="2400" dirty="0" smtClean="0"/>
              <a:t>days shedding virus</a:t>
            </a:r>
          </a:p>
          <a:p>
            <a:r>
              <a:rPr lang="en-US" sz="2400" dirty="0" smtClean="0"/>
              <a:t>Severe cases average 13 days of ventilator support.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Exposure to anesthesia in pre-symptomatic patients is </a:t>
            </a:r>
            <a:r>
              <a:rPr lang="en-US" sz="2400" dirty="0" smtClean="0">
                <a:solidFill>
                  <a:srgbClr val="FF0000"/>
                </a:solidFill>
              </a:rPr>
              <a:t>BAD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Chinese data – 10X death rate / 20.5% mortality, in study of complex surgeries, ASA 2-4.  How does this apply to us?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https://www.ncbi.nlm.nih.gov/pubmed/32292899 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91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Rapid Progression of Severe &amp; Critical Cases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8" y="2057400"/>
            <a:ext cx="874128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Severity Categories – WHO / Chinese Clinical Criteria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Non-specific symptoms only</a:t>
                      </a:r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Signs</a:t>
                      </a:r>
                      <a:r>
                        <a:rPr lang="en-US" sz="1600" baseline="0" dirty="0" smtClean="0"/>
                        <a:t> &amp; symptoms of pneumonia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 &gt; 30</a:t>
                      </a:r>
                    </a:p>
                    <a:p>
                      <a:r>
                        <a:rPr lang="en-US" sz="1600" baseline="0" dirty="0" smtClean="0"/>
                        <a:t>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 Sat &lt; 93% on room   air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ARDS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resp. failure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Shock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Organ failure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ICU support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sign of pneumonia on</a:t>
                      </a:r>
                      <a:r>
                        <a:rPr lang="en-US" sz="1600" baseline="0" dirty="0" smtClean="0"/>
                        <a:t> imaging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CXR – positive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Worsening</a:t>
                      </a:r>
                      <a:r>
                        <a:rPr lang="en-US" sz="1600" baseline="0" dirty="0" smtClean="0"/>
                        <a:t> of CXR in last 1-2 days &gt; 50%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need for</a:t>
                      </a:r>
                      <a:r>
                        <a:rPr lang="en-US" sz="1600" baseline="0" dirty="0" smtClean="0"/>
                        <a:t> supplemental O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Ventilator / ECMO</a:t>
                      </a:r>
                    </a:p>
                    <a:p>
                      <a:r>
                        <a:rPr lang="en-US" sz="1600" dirty="0" smtClean="0"/>
                        <a:t>ICU care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Can we safely operate in clinically negative patients?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DUE TO HIGH ASYMPTOMATIC RATE:  </a:t>
            </a:r>
          </a:p>
          <a:p>
            <a:pPr algn="ctr">
              <a:buNone/>
            </a:pPr>
            <a:r>
              <a:rPr lang="en-US" sz="2400" dirty="0" smtClean="0"/>
              <a:t>CAN’T RELY ON SYMPTOM SCREENING ALONE. 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“Be selective about the elective (surgery)”</a:t>
            </a:r>
          </a:p>
          <a:p>
            <a:pPr lvl="2" algn="ctr"/>
            <a:r>
              <a:rPr lang="en-US" sz="1600" dirty="0" smtClean="0"/>
              <a:t>Start with lower risk patients &amp; procedures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7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i="1" dirty="0" smtClean="0"/>
              <a:t>“Make the aesthetic patient prove to you </a:t>
            </a:r>
          </a:p>
          <a:p>
            <a:pPr algn="ctr">
              <a:buNone/>
            </a:pPr>
            <a:r>
              <a:rPr lang="en-US" sz="2400" b="1" i="1" dirty="0" smtClean="0"/>
              <a:t>that they are COVID negative, </a:t>
            </a:r>
          </a:p>
          <a:p>
            <a:pPr algn="ctr">
              <a:buNone/>
            </a:pPr>
            <a:r>
              <a:rPr lang="en-US" sz="2400" b="1" i="1" dirty="0" smtClean="0"/>
              <a:t>before you offer them surgery.”</a:t>
            </a:r>
            <a:endParaRPr lang="en-US" sz="1600" b="1" i="1" dirty="0" smtClean="0"/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914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153400" cy="3962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Recommendation</a:t>
            </a:r>
            <a:r>
              <a:rPr lang="en-US" b="1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Test all elective surgery patients, </a:t>
            </a:r>
            <a:br>
              <a:rPr lang="en-US" b="1" dirty="0" smtClean="0"/>
            </a:br>
            <a:r>
              <a:rPr lang="en-US" b="1" dirty="0" smtClean="0"/>
              <a:t>with RT-PCR tests.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667" b="1" dirty="0" smtClean="0"/>
              <a:t>Ideally, test within 72 hours of procedure.</a:t>
            </a:r>
            <a:br>
              <a:rPr lang="en-US" sz="2667" b="1" dirty="0" smtClean="0"/>
            </a:br>
            <a:r>
              <a:rPr lang="en-US" sz="2667" b="1" dirty="0" smtClean="0"/>
              <a:t>(Not required for true emergencies)</a:t>
            </a:r>
            <a:endParaRPr lang="en-US" sz="2667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2864</Words>
  <Application>Microsoft Macintosh PowerPoint</Application>
  <PresentationFormat>On-screen Show (4:3)</PresentationFormat>
  <Paragraphs>342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Suggested approach to Ambulatory Plastic Surgery  in the era of COVID-19</vt:lpstr>
      <vt:lpstr>Slide 2</vt:lpstr>
      <vt:lpstr>The enemy</vt:lpstr>
      <vt:lpstr>Underlying concepts</vt:lpstr>
      <vt:lpstr>Rapid Progression of Severe &amp; Critical Cases</vt:lpstr>
      <vt:lpstr>Severity Categories – WHO / Chinese Clinical Criteria</vt:lpstr>
      <vt:lpstr>Can we safely operate in clinically negative patients?</vt:lpstr>
      <vt:lpstr>Slide 8</vt:lpstr>
      <vt:lpstr>Recommendation:  Test all elective surgery patients,  with RT-PCR tests.  Ideally, test within 72 hours of procedure. (Not required for true emergencies)</vt:lpstr>
      <vt:lpstr>Testing types - review</vt:lpstr>
      <vt:lpstr>Some sources of COVID tests,  as of 4/2020.  No endorsement implied.</vt:lpstr>
      <vt:lpstr>Consider a Tiered Roll-out for Elective Outpatient Surgery, beginning with the healthiest.</vt:lpstr>
      <vt:lpstr>Factors associated with poor COVID outcomes</vt:lpstr>
      <vt:lpstr>Slide 14</vt:lpstr>
      <vt:lpstr>Legal Issues</vt:lpstr>
      <vt:lpstr>Protect yourself.   Protect your team.  Plan ahead. Use enhanced PPE liberally. </vt:lpstr>
      <vt:lpstr>N95 “respirators” vs. surgical mask</vt:lpstr>
      <vt:lpstr>Slide 18</vt:lpstr>
      <vt:lpstr>Valve vs. no-valve N95</vt:lpstr>
      <vt:lpstr>NIOSH jargon</vt:lpstr>
      <vt:lpstr>PAPR: “Powered Air Purifying Respirator”</vt:lpstr>
      <vt:lpstr>Stratification of PPE used in OR,  based on type of Anesthesia &amp; Procedure</vt:lpstr>
      <vt:lpstr>Slide 23</vt:lpstr>
      <vt:lpstr>Slide 24</vt:lpstr>
      <vt:lpstr>Other changes to OR Routine</vt:lpstr>
      <vt:lpstr>Other changes to OR Routine </vt:lpstr>
      <vt:lpstr>Other considerations for surgeons</vt:lpstr>
      <vt:lpstr>Ambulatory &amp; Post-op care</vt:lpstr>
      <vt:lpstr>Medi-spa services</vt:lpstr>
      <vt:lpstr>Selected readings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surgery flowchart. Modified from UCSF Health guidelines</dc:title>
  <dc:creator>Thomas G. Fiala, MD</dc:creator>
  <cp:lastModifiedBy>Office 2004 Test Drive User</cp:lastModifiedBy>
  <cp:revision>65</cp:revision>
  <dcterms:created xsi:type="dcterms:W3CDTF">2020-04-29T16:30:47Z</dcterms:created>
  <dcterms:modified xsi:type="dcterms:W3CDTF">2020-04-29T17:27:58Z</dcterms:modified>
</cp:coreProperties>
</file>